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14" r:id="rId4"/>
    <p:sldId id="275" r:id="rId5"/>
    <p:sldId id="278" r:id="rId6"/>
    <p:sldId id="279" r:id="rId7"/>
    <p:sldId id="277" r:id="rId8"/>
    <p:sldId id="281" r:id="rId9"/>
    <p:sldId id="306" r:id="rId10"/>
    <p:sldId id="320" r:id="rId11"/>
    <p:sldId id="302" r:id="rId12"/>
    <p:sldId id="309" r:id="rId13"/>
    <p:sldId id="310" r:id="rId14"/>
    <p:sldId id="311" r:id="rId15"/>
    <p:sldId id="307" r:id="rId16"/>
    <p:sldId id="308" r:id="rId17"/>
    <p:sldId id="312" r:id="rId18"/>
    <p:sldId id="323" r:id="rId19"/>
    <p:sldId id="324" r:id="rId20"/>
    <p:sldId id="316" r:id="rId21"/>
    <p:sldId id="293" r:id="rId22"/>
    <p:sldId id="325" r:id="rId23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86364" autoAdjust="0"/>
  </p:normalViewPr>
  <p:slideViewPr>
    <p:cSldViewPr snapToGrid="0">
      <p:cViewPr varScale="1">
        <p:scale>
          <a:sx n="76" d="100"/>
          <a:sy n="76" d="100"/>
        </p:scale>
        <p:origin x="1128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35" y="122724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2.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Điểm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kiểm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tra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Toán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của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học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sinh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lớp</a:t>
            </a:r>
            <a:r>
              <a:rPr lang="en-US" sz="2800" b="1" dirty="0" smtClean="0">
                <a:solidFill>
                  <a:srgbClr val="FFC000"/>
                </a:solidFill>
              </a:rPr>
              <a:t> 7B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835" y="2687395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a) -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đ</a:t>
            </a:r>
            <a:r>
              <a:rPr lang="en-US" sz="2800" b="1" dirty="0" err="1" smtClean="0">
                <a:solidFill>
                  <a:srgbClr val="FFC000"/>
                </a:solidFill>
              </a:rPr>
              <a:t>iểm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kiểm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tra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Toán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sinh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7B.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00" y="3954496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b) </a:t>
            </a:r>
            <a:r>
              <a:rPr lang="en-US" sz="2800" dirty="0" err="1" smtClean="0">
                <a:solidFill>
                  <a:schemeClr val="bg1"/>
                </a:solidFill>
              </a:rPr>
              <a:t>Lập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“</a:t>
            </a:r>
            <a:r>
              <a:rPr lang="en-US" sz="2800" dirty="0" err="1" smtClean="0">
                <a:solidFill>
                  <a:schemeClr val="bg1"/>
                </a:solidFill>
              </a:rPr>
              <a:t>tần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”: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833" y="3170722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C</a:t>
            </a:r>
            <a:r>
              <a:rPr lang="en-US" sz="2800" dirty="0" err="1" smtClean="0">
                <a:solidFill>
                  <a:schemeClr val="bg1"/>
                </a:solidFill>
              </a:rPr>
              <a:t>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giá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trị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nhau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4; 5; 6; 7; 8; 9; 10.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9931" y="4603691"/>
          <a:ext cx="1113826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332">
                  <a:extLst>
                    <a:ext uri="{9D8B030D-6E8A-4147-A177-3AD203B41FA5}">
                      <a16:colId xmlns:a16="http://schemas.microsoft.com/office/drawing/2014/main" val="347520716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3083971391"/>
                    </a:ext>
                  </a:extLst>
                </a:gridCol>
                <a:gridCol w="1169851">
                  <a:extLst>
                    <a:ext uri="{9D8B030D-6E8A-4147-A177-3AD203B41FA5}">
                      <a16:colId xmlns:a16="http://schemas.microsoft.com/office/drawing/2014/main" val="3331118003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517580329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30899170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179824859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3475221453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504054402"/>
                    </a:ext>
                  </a:extLst>
                </a:gridCol>
                <a:gridCol w="1121471">
                  <a:extLst>
                    <a:ext uri="{9D8B030D-6E8A-4147-A177-3AD203B41FA5}">
                      <a16:colId xmlns:a16="http://schemas.microsoft.com/office/drawing/2014/main" val="312304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Điểm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</a:rPr>
                        <a:t> (x)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3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Tần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</a:rPr>
                        <a:t>số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</a:rPr>
                        <a:t> (n)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14728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246" y="5646516"/>
            <a:ext cx="3570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c)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cộng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endParaRPr lang="en-US" sz="28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600" y="6281568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d) </a:t>
            </a:r>
            <a:r>
              <a:rPr lang="en-US" sz="2800" dirty="0" err="1" smtClean="0">
                <a:solidFill>
                  <a:schemeClr val="bg1"/>
                </a:solidFill>
              </a:rPr>
              <a:t>Mốt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228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5559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89072" y="87800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2221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53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884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5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83877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55467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209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28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559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3389072" y="132555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221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553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58884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215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83877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5467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92209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17228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25559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89072" y="1771073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42221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5" name="Rectangle 34"/>
          <p:cNvSpPr/>
          <p:nvPr/>
        </p:nvSpPr>
        <p:spPr>
          <a:xfrm>
            <a:off x="50553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884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67215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877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55467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92209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228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559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89072" y="221709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4" name="Rectangle 43"/>
          <p:cNvSpPr/>
          <p:nvPr/>
        </p:nvSpPr>
        <p:spPr>
          <a:xfrm>
            <a:off x="42221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50553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6" name="Rectangle 45"/>
          <p:cNvSpPr/>
          <p:nvPr/>
        </p:nvSpPr>
        <p:spPr>
          <a:xfrm>
            <a:off x="58884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67215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48" name="Rectangle 47"/>
          <p:cNvSpPr/>
          <p:nvPr/>
        </p:nvSpPr>
        <p:spPr>
          <a:xfrm>
            <a:off x="83877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49" name="Rectangle 48"/>
          <p:cNvSpPr/>
          <p:nvPr/>
        </p:nvSpPr>
        <p:spPr>
          <a:xfrm>
            <a:off x="755467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92209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1996439" y="5089810"/>
            <a:ext cx="1122681" cy="397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49599" y="5089810"/>
            <a:ext cx="1122681" cy="397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12919" y="5073904"/>
            <a:ext cx="1222249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75807" y="5073904"/>
            <a:ext cx="1227328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91527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102600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68027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576560" y="5073904"/>
            <a:ext cx="1082040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= 40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88483" y="221894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4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23516" y="87536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889712" y="88104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227750" y="87871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717803" y="88191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390620" y="88004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30188" y="87766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60773" y="132921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569404" y="132748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233408" y="132947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94393" y="1772999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21049" y="177663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398917" y="222115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54159" y="87826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058106" y="88422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404098" y="87744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402193" y="177376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388676" y="132504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7" name="Rectangle 86"/>
          <p:cNvSpPr/>
          <p:nvPr/>
        </p:nvSpPr>
        <p:spPr>
          <a:xfrm>
            <a:off x="9232976" y="222398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731103" y="177430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224731" y="221770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062424" y="221936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567474" y="222016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570166" y="877749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717627" y="221862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03514" y="132993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896737" y="221674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732143" y="221968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550755" y="2217095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9" name="Rectangle 98"/>
          <p:cNvSpPr/>
          <p:nvPr/>
        </p:nvSpPr>
        <p:spPr>
          <a:xfrm>
            <a:off x="9235897" y="177466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054549" y="177079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548607" y="177444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92496" y="132721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223407" y="132526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718539" y="132809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10" name="Oval 109"/>
          <p:cNvSpPr>
            <a:spLocks/>
          </p:cNvSpPr>
          <p:nvPr/>
        </p:nvSpPr>
        <p:spPr>
          <a:xfrm>
            <a:off x="8456022" y="5073903"/>
            <a:ext cx="453542" cy="436881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3724351" y="5530223"/>
                <a:ext cx="8348119" cy="735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4.1+5.1+6.2+7.9+8.10+9.12+10.5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322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=8,05≈8,1</m:t>
                      </m:r>
                    </m:oMath>
                  </m:oMathPara>
                </a14:m>
                <a:endParaRPr lang="en-US" sz="22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351" y="5530223"/>
                <a:ext cx="8348119" cy="7352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Oval 111"/>
          <p:cNvSpPr>
            <a:spLocks/>
          </p:cNvSpPr>
          <p:nvPr/>
        </p:nvSpPr>
        <p:spPr>
          <a:xfrm>
            <a:off x="8469083" y="4599285"/>
            <a:ext cx="453542" cy="436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3648640" y="6268505"/>
            <a:ext cx="1637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C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o</a:t>
            </a:r>
            <a:r>
              <a:rPr lang="en-US" sz="2800" b="1" dirty="0" smtClean="0">
                <a:solidFill>
                  <a:srgbClr val="FFC000"/>
                </a:solidFill>
              </a:rPr>
              <a:t>= 9.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0638" y="3549548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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giá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trị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nhau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1087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0" grpId="0" animBg="1"/>
      <p:bldP spid="113" grpId="0"/>
      <p:bldP spid="112" grpId="0" animBg="1"/>
      <p:bldP spid="105" grpId="0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/>
          <p:cNvGrpSpPr/>
          <p:nvPr/>
        </p:nvGrpSpPr>
        <p:grpSpPr>
          <a:xfrm>
            <a:off x="61889" y="148711"/>
            <a:ext cx="1388522" cy="6024314"/>
            <a:chOff x="2121631" y="833686"/>
            <a:chExt cx="1388522" cy="6024314"/>
          </a:xfrm>
        </p:grpSpPr>
        <p:grpSp>
          <p:nvGrpSpPr>
            <p:cNvPr id="140" name="Group 139"/>
            <p:cNvGrpSpPr/>
            <p:nvPr/>
          </p:nvGrpSpPr>
          <p:grpSpPr>
            <a:xfrm>
              <a:off x="2312131" y="1299750"/>
              <a:ext cx="518509" cy="5558250"/>
              <a:chOff x="2312131" y="1299750"/>
              <a:chExt cx="518509" cy="5558250"/>
            </a:xfrm>
          </p:grpSpPr>
          <p:cxnSp>
            <p:nvCxnSpPr>
              <p:cNvPr id="112" name="Straight Arrow Connector 111"/>
              <p:cNvCxnSpPr/>
              <p:nvPr/>
            </p:nvCxnSpPr>
            <p:spPr>
              <a:xfrm flipV="1">
                <a:off x="2743600" y="1299750"/>
                <a:ext cx="41232" cy="555825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13" name="Group 112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TextBox 127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31213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21631" y="83368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4250" y="5969269"/>
            <a:ext cx="6790706" cy="674931"/>
            <a:chOff x="635730" y="5847979"/>
            <a:chExt cx="6790706" cy="674931"/>
          </a:xfrm>
        </p:grpSpPr>
        <p:grpSp>
          <p:nvGrpSpPr>
            <p:cNvPr id="144" name="Group 143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099037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076570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516887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692696" y="5744313"/>
            <a:ext cx="1941755" cy="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643035" y="5751068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2591217" y="5707951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2644641" y="5751068"/>
            <a:ext cx="471359" cy="571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641745" y="5742660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683051" y="531730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758037" y="2333655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763880" y="1882120"/>
            <a:ext cx="3789855" cy="1359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39" idx="3"/>
          </p:cNvCxnSpPr>
          <p:nvPr/>
        </p:nvCxnSpPr>
        <p:spPr>
          <a:xfrm flipV="1">
            <a:off x="763278" y="1009472"/>
            <a:ext cx="4282075" cy="253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738732" y="4064483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7" name="Table 206"/>
          <p:cNvGraphicFramePr>
            <a:graphicFrameLocks noGrp="1"/>
          </p:cNvGraphicFramePr>
          <p:nvPr>
            <p:extLst/>
          </p:nvPr>
        </p:nvGraphicFramePr>
        <p:xfrm>
          <a:off x="5542008" y="23998"/>
          <a:ext cx="661876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658">
                  <a:extLst>
                    <a:ext uri="{9D8B030D-6E8A-4147-A177-3AD203B41FA5}">
                      <a16:colId xmlns:a16="http://schemas.microsoft.com/office/drawing/2014/main" val="3475207162"/>
                    </a:ext>
                  </a:extLst>
                </a:gridCol>
                <a:gridCol w="670013">
                  <a:extLst>
                    <a:ext uri="{9D8B030D-6E8A-4147-A177-3AD203B41FA5}">
                      <a16:colId xmlns:a16="http://schemas.microsoft.com/office/drawing/2014/main" val="3083971391"/>
                    </a:ext>
                  </a:extLst>
                </a:gridCol>
                <a:gridCol w="615095">
                  <a:extLst>
                    <a:ext uri="{9D8B030D-6E8A-4147-A177-3AD203B41FA5}">
                      <a16:colId xmlns:a16="http://schemas.microsoft.com/office/drawing/2014/main" val="3331118003"/>
                    </a:ext>
                  </a:extLst>
                </a:gridCol>
                <a:gridCol w="615094">
                  <a:extLst>
                    <a:ext uri="{9D8B030D-6E8A-4147-A177-3AD203B41FA5}">
                      <a16:colId xmlns:a16="http://schemas.microsoft.com/office/drawing/2014/main" val="1517580329"/>
                    </a:ext>
                  </a:extLst>
                </a:gridCol>
                <a:gridCol w="604110">
                  <a:extLst>
                    <a:ext uri="{9D8B030D-6E8A-4147-A177-3AD203B41FA5}">
                      <a16:colId xmlns:a16="http://schemas.microsoft.com/office/drawing/2014/main" val="130899170"/>
                    </a:ext>
                  </a:extLst>
                </a:gridCol>
                <a:gridCol w="549192">
                  <a:extLst>
                    <a:ext uri="{9D8B030D-6E8A-4147-A177-3AD203B41FA5}">
                      <a16:colId xmlns:a16="http://schemas.microsoft.com/office/drawing/2014/main" val="1179824859"/>
                    </a:ext>
                  </a:extLst>
                </a:gridCol>
                <a:gridCol w="669142">
                  <a:extLst>
                    <a:ext uri="{9D8B030D-6E8A-4147-A177-3AD203B41FA5}">
                      <a16:colId xmlns:a16="http://schemas.microsoft.com/office/drawing/2014/main" val="3475221453"/>
                    </a:ext>
                  </a:extLst>
                </a:gridCol>
                <a:gridCol w="626950">
                  <a:extLst>
                    <a:ext uri="{9D8B030D-6E8A-4147-A177-3AD203B41FA5}">
                      <a16:colId xmlns:a16="http://schemas.microsoft.com/office/drawing/2014/main" val="504054402"/>
                    </a:ext>
                  </a:extLst>
                </a:gridCol>
                <a:gridCol w="783514">
                  <a:extLst>
                    <a:ext uri="{9D8B030D-6E8A-4147-A177-3AD203B41FA5}">
                      <a16:colId xmlns:a16="http://schemas.microsoft.com/office/drawing/2014/main" val="312304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C000"/>
                          </a:solidFill>
                        </a:rPr>
                        <a:t>Điểm</a:t>
                      </a:r>
                      <a:r>
                        <a:rPr lang="en-US" sz="2000" b="1" baseline="0" dirty="0" smtClean="0">
                          <a:solidFill>
                            <a:srgbClr val="FFC000"/>
                          </a:solidFill>
                        </a:rPr>
                        <a:t> (x)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3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C000"/>
                          </a:solidFill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C000"/>
                          </a:solidFill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rgbClr val="FFC000"/>
                          </a:solidFill>
                        </a:rPr>
                        <a:t> (n)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N=40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147287"/>
                  </a:ext>
                </a:extLst>
              </a:tr>
            </a:tbl>
          </a:graphicData>
        </a:graphic>
      </p:graphicFrame>
      <p:sp>
        <p:nvSpPr>
          <p:cNvPr id="76" name="Oval 75"/>
          <p:cNvSpPr/>
          <p:nvPr/>
        </p:nvSpPr>
        <p:spPr>
          <a:xfrm>
            <a:off x="3100224" y="570392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74058" y="528396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052848" y="230404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525534" y="184749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025262" y="96805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497484" y="401593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3130867" y="5733953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610609" y="5366387"/>
            <a:ext cx="6928" cy="78558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4093641" y="2324316"/>
            <a:ext cx="1728" cy="388083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568790" y="1882888"/>
            <a:ext cx="2211" cy="428627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5070726" y="1064773"/>
            <a:ext cx="3515" cy="515514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548622" y="4057447"/>
            <a:ext cx="3055" cy="213168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144934" y="5733952"/>
            <a:ext cx="226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3620433" y="5349393"/>
            <a:ext cx="5288" cy="81570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094958" y="2361578"/>
            <a:ext cx="9048" cy="382523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572981" y="1924390"/>
            <a:ext cx="9011" cy="429553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70222" y="1022953"/>
            <a:ext cx="3515" cy="5155147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548436" y="4098669"/>
            <a:ext cx="3055" cy="2131682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1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4956" y="0"/>
            <a:ext cx="4957044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61889" y="148711"/>
            <a:ext cx="1388522" cy="6024314"/>
            <a:chOff x="2121631" y="833686"/>
            <a:chExt cx="1388522" cy="6024314"/>
          </a:xfrm>
        </p:grpSpPr>
        <p:grpSp>
          <p:nvGrpSpPr>
            <p:cNvPr id="89" name="Group 88"/>
            <p:cNvGrpSpPr/>
            <p:nvPr/>
          </p:nvGrpSpPr>
          <p:grpSpPr>
            <a:xfrm>
              <a:off x="2312131" y="1299750"/>
              <a:ext cx="518509" cy="5558250"/>
              <a:chOff x="2312131" y="1299750"/>
              <a:chExt cx="518509" cy="5558250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flipV="1">
                <a:off x="2743600" y="1299750"/>
                <a:ext cx="41232" cy="555825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1213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2121631" y="83368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44250" y="5969269"/>
            <a:ext cx="6790706" cy="674931"/>
            <a:chOff x="635730" y="5847979"/>
            <a:chExt cx="6790706" cy="674931"/>
          </a:xfrm>
        </p:grpSpPr>
        <p:grpSp>
          <p:nvGrpSpPr>
            <p:cNvPr id="181" name="Group 180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86" name="Group 18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206" name="Straight Arrow Connector 205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TextBox 187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099037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5076570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5516887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4" name="TextBox 183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7" name="Straight Connector 216"/>
          <p:cNvCxnSpPr/>
          <p:nvPr/>
        </p:nvCxnSpPr>
        <p:spPr>
          <a:xfrm flipV="1">
            <a:off x="692696" y="5726895"/>
            <a:ext cx="1941755" cy="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634451" y="5726895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2590828" y="569594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19"/>
          <p:cNvCxnSpPr/>
          <p:nvPr/>
        </p:nvCxnSpPr>
        <p:spPr>
          <a:xfrm>
            <a:off x="3122515" y="5717245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600135" y="5722118"/>
            <a:ext cx="537733" cy="861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2641292" y="5727838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683051" y="5299885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599002" y="5299263"/>
            <a:ext cx="11330" cy="87544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775455" y="2316237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4086819" y="2316237"/>
            <a:ext cx="9048" cy="382523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763880" y="1864702"/>
            <a:ext cx="3789855" cy="1359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4572109" y="1856503"/>
            <a:ext cx="2211" cy="428627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05" idx="3"/>
          </p:cNvCxnSpPr>
          <p:nvPr/>
        </p:nvCxnSpPr>
        <p:spPr>
          <a:xfrm flipV="1">
            <a:off x="771987" y="992054"/>
            <a:ext cx="4282075" cy="253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02" idx="0"/>
          </p:cNvCxnSpPr>
          <p:nvPr/>
        </p:nvCxnSpPr>
        <p:spPr>
          <a:xfrm flipH="1">
            <a:off x="5055169" y="1014306"/>
            <a:ext cx="3515" cy="5155147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64859" y="4047065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5550717" y="4037706"/>
            <a:ext cx="3055" cy="213168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3083192" y="569594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556640" y="526655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053828" y="228862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525534" y="183878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5016553" y="959341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497484" y="401593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234956" y="932597"/>
            <a:ext cx="4957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các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bài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môn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Toán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40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</a:rPr>
              <a:t> 7B, ta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209005" y="1991454"/>
            <a:ext cx="4942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cao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10 (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5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4 (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191949" y="3155261"/>
            <a:ext cx="564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khá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cao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8,05.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161582" y="3829616"/>
            <a:ext cx="5065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đạt</a:t>
            </a:r>
            <a:r>
              <a:rPr lang="en-US" sz="2800" dirty="0" smtClean="0">
                <a:solidFill>
                  <a:srgbClr val="0000FF"/>
                </a:solidFill>
              </a:rPr>
              <a:t> 9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12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).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214534" y="4903809"/>
            <a:ext cx="481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đạt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giỏi</a:t>
            </a:r>
            <a:r>
              <a:rPr lang="en-US" sz="2800" dirty="0" smtClean="0">
                <a:solidFill>
                  <a:srgbClr val="0000FF"/>
                </a:solidFill>
              </a:rPr>
              <a:t> (</a:t>
            </a:r>
            <a:r>
              <a:rPr lang="en-US" sz="2800" dirty="0" err="1" smtClean="0">
                <a:solidFill>
                  <a:srgbClr val="0000FF"/>
                </a:solidFill>
              </a:rPr>
              <a:t>từ</a:t>
            </a:r>
            <a:r>
              <a:rPr lang="en-US" sz="2800" dirty="0" smtClean="0">
                <a:solidFill>
                  <a:srgbClr val="0000FF"/>
                </a:solidFill>
              </a:rPr>
              <a:t> 8 </a:t>
            </a:r>
            <a:r>
              <a:rPr lang="en-US" sz="2800" dirty="0" err="1" smtClean="0">
                <a:solidFill>
                  <a:srgbClr val="0000FF"/>
                </a:solidFill>
              </a:rPr>
              <a:t>trở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lên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r>
              <a:rPr lang="en-US" sz="2800" dirty="0" err="1" smtClean="0">
                <a:solidFill>
                  <a:srgbClr val="0000FF"/>
                </a:solidFill>
              </a:rPr>
              <a:t>khá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cao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27 </a:t>
            </a:r>
            <a:r>
              <a:rPr lang="en-US" sz="2800" dirty="0" err="1" smtClean="0">
                <a:solidFill>
                  <a:srgbClr val="0000FF"/>
                </a:solidFill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317906" y="233867"/>
            <a:ext cx="4957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2" grpId="0"/>
      <p:bldP spid="113" grpId="0"/>
      <p:bldP spid="115" grpId="0"/>
      <p:bldP spid="116" grpId="0"/>
      <p:bldP spid="117" grpId="0"/>
      <p:bldP spid="1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40" y="101600"/>
            <a:ext cx="4517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3.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Cùng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7B (</a:t>
            </a:r>
            <a:r>
              <a:rPr lang="en-US" sz="2800" dirty="0" err="1" smtClean="0">
                <a:solidFill>
                  <a:schemeClr val="bg1"/>
                </a:solidFill>
              </a:rPr>
              <a:t>bài</a:t>
            </a:r>
            <a:r>
              <a:rPr lang="en-US" sz="2800" dirty="0" smtClean="0">
                <a:solidFill>
                  <a:schemeClr val="bg1"/>
                </a:solidFill>
              </a:rPr>
              <a:t> 2),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7C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diễn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bên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7B </a:t>
            </a:r>
            <a:r>
              <a:rPr lang="en-US" sz="2800" dirty="0" err="1" smtClean="0">
                <a:solidFill>
                  <a:schemeClr val="bg1"/>
                </a:solidFill>
              </a:rPr>
              <a:t>và</a:t>
            </a:r>
            <a:r>
              <a:rPr lang="en-US" sz="2800" dirty="0" smtClean="0">
                <a:solidFill>
                  <a:schemeClr val="bg1"/>
                </a:solidFill>
              </a:rPr>
              <a:t> 7C,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hơn</a:t>
            </a:r>
            <a:r>
              <a:rPr lang="en-US" sz="2800" dirty="0" smtClean="0">
                <a:solidFill>
                  <a:schemeClr val="bg1"/>
                </a:solidFill>
              </a:rPr>
              <a:t>? </a:t>
            </a:r>
            <a:r>
              <a:rPr lang="en-US" sz="2800" dirty="0" err="1" smtClean="0">
                <a:solidFill>
                  <a:schemeClr val="bg1"/>
                </a:solidFill>
              </a:rPr>
              <a:t>Vì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sao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58975" y="1570439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40" y="101600"/>
            <a:ext cx="4517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3.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Cùng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7B (</a:t>
            </a:r>
            <a:r>
              <a:rPr lang="en-US" sz="2800" dirty="0" err="1" smtClean="0">
                <a:solidFill>
                  <a:schemeClr val="bg1"/>
                </a:solidFill>
              </a:rPr>
              <a:t>bài</a:t>
            </a:r>
            <a:r>
              <a:rPr lang="en-US" sz="2800" dirty="0" smtClean="0">
                <a:solidFill>
                  <a:schemeClr val="bg1"/>
                </a:solidFill>
              </a:rPr>
              <a:t> 2),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7C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diễn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bên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7B </a:t>
            </a:r>
            <a:r>
              <a:rPr lang="en-US" sz="2800" dirty="0" err="1" smtClean="0">
                <a:solidFill>
                  <a:schemeClr val="bg1"/>
                </a:solidFill>
              </a:rPr>
              <a:t>và</a:t>
            </a:r>
            <a:r>
              <a:rPr lang="en-US" sz="2800" dirty="0" smtClean="0">
                <a:solidFill>
                  <a:schemeClr val="bg1"/>
                </a:solidFill>
              </a:rPr>
              <a:t> 7C,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hơn</a:t>
            </a:r>
            <a:r>
              <a:rPr lang="en-US" sz="2800" dirty="0" smtClean="0">
                <a:solidFill>
                  <a:schemeClr val="bg1"/>
                </a:solidFill>
              </a:rPr>
              <a:t>? </a:t>
            </a:r>
            <a:r>
              <a:rPr lang="en-US" sz="2800" dirty="0" err="1" smtClean="0">
                <a:solidFill>
                  <a:schemeClr val="bg1"/>
                </a:solidFill>
              </a:rPr>
              <a:t>Vì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sao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loud Callout 79"/>
          <p:cNvSpPr/>
          <p:nvPr/>
        </p:nvSpPr>
        <p:spPr>
          <a:xfrm>
            <a:off x="22513" y="3921680"/>
            <a:ext cx="5080395" cy="2845421"/>
          </a:xfrm>
          <a:prstGeom prst="cloudCallout">
            <a:avLst>
              <a:gd name="adj1" fmla="val -23495"/>
              <a:gd name="adj2" fmla="val -61832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Up Arrow 80"/>
          <p:cNvSpPr/>
          <p:nvPr/>
        </p:nvSpPr>
        <p:spPr>
          <a:xfrm>
            <a:off x="2561831" y="4909404"/>
            <a:ext cx="168978" cy="237491"/>
          </a:xfrm>
          <a:prstGeom prst="up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38120" y="4486476"/>
            <a:ext cx="4846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solidFill>
                  <a:srgbClr val="0000FF"/>
                </a:solidFill>
              </a:rPr>
              <a:t>So </a:t>
            </a:r>
            <a:r>
              <a:rPr lang="en-US" sz="2300" b="1" dirty="0" err="1">
                <a:solidFill>
                  <a:srgbClr val="0000FF"/>
                </a:solidFill>
              </a:rPr>
              <a:t>sánh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điểm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trung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bình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của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hai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lớp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endParaRPr lang="en-US" sz="2300" b="1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32018" y="5157036"/>
            <a:ext cx="4275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err="1" smtClean="0">
                <a:solidFill>
                  <a:srgbClr val="0000FF"/>
                </a:solidFill>
              </a:rPr>
              <a:t>Tính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điểm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trung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bình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của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lớp</a:t>
            </a:r>
            <a:r>
              <a:rPr lang="en-US" sz="2300" b="1" dirty="0" smtClean="0">
                <a:solidFill>
                  <a:srgbClr val="0000FF"/>
                </a:solidFill>
              </a:rPr>
              <a:t> 7C</a:t>
            </a:r>
            <a:endParaRPr lang="en-US" sz="2300" b="1" dirty="0">
              <a:solidFill>
                <a:srgbClr val="0000FF"/>
              </a:solidFill>
            </a:endParaRPr>
          </a:p>
        </p:txBody>
      </p:sp>
      <p:sp>
        <p:nvSpPr>
          <p:cNvPr id="86" name="Up Arrow 85"/>
          <p:cNvSpPr/>
          <p:nvPr/>
        </p:nvSpPr>
        <p:spPr>
          <a:xfrm>
            <a:off x="2561831" y="5610444"/>
            <a:ext cx="168978" cy="237491"/>
          </a:xfrm>
          <a:prstGeom prst="up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492059" y="5837756"/>
            <a:ext cx="23554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err="1" smtClean="0">
                <a:solidFill>
                  <a:srgbClr val="0000FF"/>
                </a:solidFill>
              </a:rPr>
              <a:t>Lập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bảng</a:t>
            </a:r>
            <a:r>
              <a:rPr lang="en-US" sz="2300" b="1" dirty="0" smtClean="0">
                <a:solidFill>
                  <a:srgbClr val="0000FF"/>
                </a:solidFill>
              </a:rPr>
              <a:t> “</a:t>
            </a:r>
            <a:r>
              <a:rPr lang="en-US" sz="2300" b="1" dirty="0" err="1" smtClean="0">
                <a:solidFill>
                  <a:srgbClr val="0000FF"/>
                </a:solidFill>
              </a:rPr>
              <a:t>tần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số</a:t>
            </a:r>
            <a:r>
              <a:rPr lang="en-US" sz="2300" b="1" dirty="0" smtClean="0">
                <a:solidFill>
                  <a:srgbClr val="0000FF"/>
                </a:solidFill>
              </a:rPr>
              <a:t>”</a:t>
            </a:r>
            <a:endParaRPr lang="en-US" sz="23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/>
      <p:bldP spid="83" grpId="0"/>
      <p:bldP spid="86" grpId="0" animBg="1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142240" y="101600"/>
            <a:ext cx="45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3.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/>
          </p:nvPr>
        </p:nvGraphicFramePr>
        <p:xfrm>
          <a:off x="426763" y="715894"/>
          <a:ext cx="348563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57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56875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</a:tbl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5094009" y="-43259"/>
            <a:ext cx="1388522" cy="6440874"/>
            <a:chOff x="2121631" y="518726"/>
            <a:chExt cx="1388522" cy="6440874"/>
          </a:xfrm>
        </p:grpSpPr>
        <p:grpSp>
          <p:nvGrpSpPr>
            <p:cNvPr id="81" name="Group 80"/>
            <p:cNvGrpSpPr/>
            <p:nvPr/>
          </p:nvGrpSpPr>
          <p:grpSpPr>
            <a:xfrm>
              <a:off x="2322291" y="980391"/>
              <a:ext cx="508349" cy="5979209"/>
              <a:chOff x="2322291" y="980391"/>
              <a:chExt cx="508349" cy="5979209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2434548" y="4544448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3" name="Straight Arrow Connector 82"/>
              <p:cNvCxnSpPr>
                <a:endCxn id="82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84" name="Group 83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00" name="Group 99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TextBox 84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477821" y="6180797"/>
            <a:ext cx="6790706" cy="674931"/>
            <a:chOff x="635730" y="5847979"/>
            <a:chExt cx="6790706" cy="674931"/>
          </a:xfrm>
        </p:grpSpPr>
        <p:grpSp>
          <p:nvGrpSpPr>
            <p:cNvPr id="114" name="Group 113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28" name="Straight Arrow Connector 127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TextBox 116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15633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111229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492503" y="6050022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9" name="Straight Connector 138"/>
          <p:cNvCxnSpPr>
            <a:stCxn id="185" idx="4"/>
          </p:cNvCxnSpPr>
          <p:nvPr/>
        </p:nvCxnSpPr>
        <p:spPr>
          <a:xfrm>
            <a:off x="8152972" y="5898624"/>
            <a:ext cx="7897" cy="495479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5768625" y="4198019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23" idx="0"/>
          </p:cNvCxnSpPr>
          <p:nvPr/>
        </p:nvCxnSpPr>
        <p:spPr>
          <a:xfrm flipH="1">
            <a:off x="8636586" y="4198019"/>
            <a:ext cx="16955" cy="217861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57" idx="4"/>
            <a:endCxn id="124" idx="0"/>
          </p:cNvCxnSpPr>
          <p:nvPr/>
        </p:nvCxnSpPr>
        <p:spPr>
          <a:xfrm>
            <a:off x="9116378" y="2905529"/>
            <a:ext cx="7021" cy="347545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5" idx="0"/>
          </p:cNvCxnSpPr>
          <p:nvPr/>
        </p:nvCxnSpPr>
        <p:spPr>
          <a:xfrm>
            <a:off x="9569230" y="681343"/>
            <a:ext cx="29651" cy="56996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26" idx="0"/>
          </p:cNvCxnSpPr>
          <p:nvPr/>
        </p:nvCxnSpPr>
        <p:spPr>
          <a:xfrm>
            <a:off x="10040241" y="1555491"/>
            <a:ext cx="51547" cy="482549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69395" y="4601132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95" idx="0"/>
            <a:endCxn id="127" idx="0"/>
          </p:cNvCxnSpPr>
          <p:nvPr/>
        </p:nvCxnSpPr>
        <p:spPr>
          <a:xfrm>
            <a:off x="10544770" y="4567709"/>
            <a:ext cx="37649" cy="181513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30525" y="5855810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003383" y="152277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109986" y="583223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8614669" y="417809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9073424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10502555" y="456770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7999498" y="63941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377180" y="56133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7740" y="1249681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229652" y="1758019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2238261" y="3833098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238399" y="3314860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240140" y="2788534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236337" y="2281111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236337" y="4346252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N = 42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8466955" y="63771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955615" y="63805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9429608" y="6381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9921709" y="63810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0335563" y="63824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05859" y="43489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437802" y="2664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307347" y="13537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305168" y="47284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407385" y="39838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8153775" y="5903656"/>
            <a:ext cx="5116" cy="487384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8110018" y="58331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Straight Connector 185"/>
          <p:cNvCxnSpPr>
            <a:endCxn id="123" idx="0"/>
          </p:cNvCxnSpPr>
          <p:nvPr/>
        </p:nvCxnSpPr>
        <p:spPr>
          <a:xfrm flipH="1">
            <a:off x="8636586" y="4217939"/>
            <a:ext cx="17207" cy="215869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8614669" y="41780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89" idx="4"/>
            <a:endCxn id="174" idx="0"/>
          </p:cNvCxnSpPr>
          <p:nvPr/>
        </p:nvCxnSpPr>
        <p:spPr>
          <a:xfrm>
            <a:off x="9114585" y="2902050"/>
            <a:ext cx="11109" cy="347846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9071631" y="28366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>
            <a:endCxn id="125" idx="0"/>
          </p:cNvCxnSpPr>
          <p:nvPr/>
        </p:nvCxnSpPr>
        <p:spPr>
          <a:xfrm>
            <a:off x="9569229" y="681344"/>
            <a:ext cx="29652" cy="569963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9527635" y="635297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endCxn id="126" idx="0"/>
          </p:cNvCxnSpPr>
          <p:nvPr/>
        </p:nvCxnSpPr>
        <p:spPr>
          <a:xfrm>
            <a:off x="10039650" y="1568468"/>
            <a:ext cx="52138" cy="481251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10002792" y="15243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/>
          <p:nvPr/>
        </p:nvCxnSpPr>
        <p:spPr>
          <a:xfrm>
            <a:off x="10550287" y="4607228"/>
            <a:ext cx="40841" cy="1775612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/>
          <p:cNvSpPr/>
          <p:nvPr/>
        </p:nvSpPr>
        <p:spPr>
          <a:xfrm>
            <a:off x="10501816" y="456770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5727338" y="5855810"/>
            <a:ext cx="2426702" cy="58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767146" y="4594478"/>
            <a:ext cx="480837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762280" y="4198575"/>
            <a:ext cx="2926761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5763959" y="2874381"/>
            <a:ext cx="3311364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5785598" y="1561522"/>
            <a:ext cx="4302452" cy="2108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5769637" y="664056"/>
            <a:ext cx="3815727" cy="1719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8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  <p:bldP spid="2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/>
      <p:bldP spid="174" grpId="0"/>
      <p:bldP spid="175" grpId="0"/>
      <p:bldP spid="176" grpId="0"/>
      <p:bldP spid="177" grpId="0"/>
      <p:bldP spid="178" grpId="0"/>
      <p:bldP spid="180" grpId="0"/>
      <p:bldP spid="181" grpId="0"/>
      <p:bldP spid="182" grpId="0"/>
      <p:bldP spid="183" grpId="0"/>
      <p:bldP spid="185" grpId="0" animBg="1"/>
      <p:bldP spid="187" grpId="0" animBg="1"/>
      <p:bldP spid="189" grpId="0" animBg="1"/>
      <p:bldP spid="191" grpId="0" animBg="1"/>
      <p:bldP spid="193" grpId="0" animBg="1"/>
      <p:bldP spid="1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23815"/>
              </p:ext>
            </p:extLst>
          </p:nvPr>
        </p:nvGraphicFramePr>
        <p:xfrm>
          <a:off x="455745" y="120054"/>
          <a:ext cx="4402434" cy="484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484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385220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  <a:gridCol w="1771730">
                  <a:extLst>
                    <a:ext uri="{9D8B030D-6E8A-4147-A177-3AD203B41FA5}">
                      <a16:colId xmlns:a16="http://schemas.microsoft.com/office/drawing/2014/main" val="978347666"/>
                    </a:ext>
                  </a:extLst>
                </a:gridCol>
              </a:tblGrid>
              <a:tr h="8953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Các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tích</a:t>
                      </a:r>
                      <a:endParaRPr lang="en-US" sz="2800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xn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790859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N = 42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53881" y="5327344"/>
            <a:ext cx="295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Điểm </a:t>
            </a:r>
            <a:r>
              <a:rPr lang="en-US" sz="2800" b="1" dirty="0" err="1" smtClean="0">
                <a:solidFill>
                  <a:schemeClr val="bg1"/>
                </a:solidFill>
              </a:rPr>
              <a:t>trung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bình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là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61347" y="1154714"/>
            <a:ext cx="721895" cy="377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38349" y="1154714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3638349" y="1648278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30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634339" y="2149344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56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496439" y="2680881"/>
            <a:ext cx="920692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104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3634338" y="3200401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99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630486" y="3732287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40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987474" y="4383346"/>
            <a:ext cx="1890307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Tổng</a:t>
            </a:r>
            <a:r>
              <a:rPr lang="en-US" sz="2800" b="1" dirty="0" smtClean="0">
                <a:solidFill>
                  <a:srgbClr val="FFFF00"/>
                </a:solidFill>
              </a:rPr>
              <a:t> = 334</a:t>
            </a:r>
            <a:endParaRPr lang="en-US" sz="28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304920" y="5717530"/>
                <a:ext cx="265374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𝟑𝟑𝟒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20" y="5717530"/>
                <a:ext cx="2653740" cy="898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/>
          <p:cNvGrpSpPr/>
          <p:nvPr/>
        </p:nvGrpSpPr>
        <p:grpSpPr>
          <a:xfrm>
            <a:off x="5050466" y="-43259"/>
            <a:ext cx="1388522" cy="6440874"/>
            <a:chOff x="2121631" y="518726"/>
            <a:chExt cx="1388522" cy="6440874"/>
          </a:xfrm>
        </p:grpSpPr>
        <p:grpSp>
          <p:nvGrpSpPr>
            <p:cNvPr id="168" name="Group 167"/>
            <p:cNvGrpSpPr/>
            <p:nvPr/>
          </p:nvGrpSpPr>
          <p:grpSpPr>
            <a:xfrm>
              <a:off x="2322291" y="980391"/>
              <a:ext cx="508349" cy="5979209"/>
              <a:chOff x="2322291" y="980391"/>
              <a:chExt cx="508349" cy="5979209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2434548" y="4544448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1" name="Straight Arrow Connector 170"/>
              <p:cNvCxnSpPr>
                <a:endCxn id="16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72" name="Group 171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TextBox 172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9" name="TextBox 16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34278" y="6180797"/>
            <a:ext cx="6790706" cy="674931"/>
            <a:chOff x="635730" y="5847979"/>
            <a:chExt cx="6790706" cy="674931"/>
          </a:xfrm>
        </p:grpSpPr>
        <p:grpSp>
          <p:nvGrpSpPr>
            <p:cNvPr id="198" name="Group 19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1" name="TextBox 20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15633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4111229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492503" y="6050022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3" name="Straight Connector 222"/>
          <p:cNvCxnSpPr>
            <a:endCxn id="243" idx="0"/>
          </p:cNvCxnSpPr>
          <p:nvPr/>
        </p:nvCxnSpPr>
        <p:spPr>
          <a:xfrm>
            <a:off x="8111888" y="5864695"/>
            <a:ext cx="14146" cy="52940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endCxn id="207" idx="0"/>
          </p:cNvCxnSpPr>
          <p:nvPr/>
        </p:nvCxnSpPr>
        <p:spPr>
          <a:xfrm flipH="1">
            <a:off x="8593043" y="4198019"/>
            <a:ext cx="16955" cy="217861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241" idx="4"/>
            <a:endCxn id="208" idx="0"/>
          </p:cNvCxnSpPr>
          <p:nvPr/>
        </p:nvCxnSpPr>
        <p:spPr>
          <a:xfrm>
            <a:off x="9072835" y="2905529"/>
            <a:ext cx="7021" cy="347545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endCxn id="209" idx="0"/>
          </p:cNvCxnSpPr>
          <p:nvPr/>
        </p:nvCxnSpPr>
        <p:spPr>
          <a:xfrm>
            <a:off x="9525687" y="681343"/>
            <a:ext cx="29651" cy="56996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10" idx="0"/>
          </p:cNvCxnSpPr>
          <p:nvPr/>
        </p:nvCxnSpPr>
        <p:spPr>
          <a:xfrm>
            <a:off x="9996698" y="1555491"/>
            <a:ext cx="51547" cy="482549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66" idx="0"/>
            <a:endCxn id="211" idx="0"/>
          </p:cNvCxnSpPr>
          <p:nvPr/>
        </p:nvCxnSpPr>
        <p:spPr>
          <a:xfrm>
            <a:off x="10501227" y="4567709"/>
            <a:ext cx="37649" cy="181513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5701959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5261286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9484093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9959840" y="152277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8066443" y="583223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8571126" y="417809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9029881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10459012" y="456770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7955955" y="63941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333637" y="56133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8423412" y="63771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8912072" y="63805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9386065" y="6381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9878166" y="63810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10292020" y="63824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362316" y="43489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394259" y="2664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263804" y="13537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261625" y="47284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363842" y="39838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>
            <a:off x="8105378" y="5868408"/>
            <a:ext cx="10871" cy="52565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8066475" y="58331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endCxn id="207" idx="0"/>
          </p:cNvCxnSpPr>
          <p:nvPr/>
        </p:nvCxnSpPr>
        <p:spPr>
          <a:xfrm flipH="1">
            <a:off x="8593043" y="4217939"/>
            <a:ext cx="17207" cy="2158691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571126" y="41780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Straight Connector 258"/>
          <p:cNvCxnSpPr/>
          <p:nvPr/>
        </p:nvCxnSpPr>
        <p:spPr>
          <a:xfrm>
            <a:off x="9074852" y="2905860"/>
            <a:ext cx="1194" cy="3475127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/>
          <p:cNvSpPr/>
          <p:nvPr/>
        </p:nvSpPr>
        <p:spPr>
          <a:xfrm>
            <a:off x="9028088" y="28366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endCxn id="209" idx="0"/>
          </p:cNvCxnSpPr>
          <p:nvPr/>
        </p:nvCxnSpPr>
        <p:spPr>
          <a:xfrm>
            <a:off x="9525686" y="681344"/>
            <a:ext cx="29652" cy="569963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484092" y="635297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9996107" y="1559759"/>
            <a:ext cx="52138" cy="4812513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9959249" y="15243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/>
          <p:nvPr/>
        </p:nvCxnSpPr>
        <p:spPr>
          <a:xfrm>
            <a:off x="10506744" y="4607228"/>
            <a:ext cx="40841" cy="1775612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/>
          <p:cNvSpPr/>
          <p:nvPr/>
        </p:nvSpPr>
        <p:spPr>
          <a:xfrm>
            <a:off x="10458273" y="456770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/>
          <p:nvPr/>
        </p:nvCxnSpPr>
        <p:spPr>
          <a:xfrm flipV="1">
            <a:off x="5637722" y="5864504"/>
            <a:ext cx="2426702" cy="58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5665176" y="4609507"/>
            <a:ext cx="480837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5701959" y="4206726"/>
            <a:ext cx="2926761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5739107" y="2883385"/>
            <a:ext cx="3311364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V="1">
            <a:off x="5679743" y="1570568"/>
            <a:ext cx="4302452" cy="2108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V="1">
            <a:off x="5709366" y="672374"/>
            <a:ext cx="3815727" cy="1719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62" grpId="0"/>
      <p:bldP spid="161" grpId="0"/>
      <p:bldP spid="162" grpId="0"/>
      <p:bldP spid="163" grpId="0"/>
      <p:bldP spid="164" grpId="0"/>
      <p:bldP spid="165" grpId="0"/>
      <p:bldP spid="166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Tần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số</a:t>
              </a:r>
              <a:r>
                <a:rPr lang="en-US" sz="2400" dirty="0" smtClean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Điểm</a:t>
              </a:r>
              <a:r>
                <a:rPr lang="en-US" sz="2400" dirty="0" smtClean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40579" y="-17132"/>
            <a:ext cx="4962901" cy="2958835"/>
          </a:xfrm>
          <a:prstGeom prst="cloudCallout">
            <a:avLst>
              <a:gd name="adj1" fmla="val 30409"/>
              <a:gd name="adj2" fmla="val 89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59960" y="632823"/>
            <a:ext cx="45170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rgbClr val="0000FF"/>
                </a:solidFill>
              </a:rPr>
              <a:t>Nếu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không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lập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bảng</a:t>
            </a:r>
            <a:r>
              <a:rPr lang="en-US" sz="2700" dirty="0" smtClean="0">
                <a:solidFill>
                  <a:srgbClr val="0000FF"/>
                </a:solidFill>
              </a:rPr>
              <a:t> “</a:t>
            </a:r>
            <a:r>
              <a:rPr lang="en-US" sz="2700" dirty="0" err="1" smtClean="0">
                <a:solidFill>
                  <a:srgbClr val="0000FF"/>
                </a:solidFill>
              </a:rPr>
              <a:t>tần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số</a:t>
            </a:r>
            <a:r>
              <a:rPr lang="en-US" sz="2700" dirty="0" smtClean="0">
                <a:solidFill>
                  <a:srgbClr val="0000FF"/>
                </a:solidFill>
              </a:rPr>
              <a:t>” </a:t>
            </a:r>
            <a:r>
              <a:rPr lang="en-US" sz="2700" dirty="0" err="1" smtClean="0">
                <a:solidFill>
                  <a:srgbClr val="0000FF"/>
                </a:solidFill>
              </a:rPr>
              <a:t>thì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chúng</a:t>
            </a:r>
            <a:r>
              <a:rPr lang="en-US" sz="2700" dirty="0" smtClean="0">
                <a:solidFill>
                  <a:srgbClr val="0000FF"/>
                </a:solidFill>
              </a:rPr>
              <a:t> ta </a:t>
            </a:r>
            <a:r>
              <a:rPr lang="en-US" sz="2700" dirty="0" err="1" smtClean="0">
                <a:solidFill>
                  <a:srgbClr val="0000FF"/>
                </a:solidFill>
              </a:rPr>
              <a:t>có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cách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nào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khác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để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tính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điểm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trung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bình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sz="2700" dirty="0" err="1" smtClean="0">
                <a:solidFill>
                  <a:srgbClr val="0000FF"/>
                </a:solidFill>
              </a:rPr>
              <a:t>của</a:t>
            </a:r>
            <a:r>
              <a:rPr lang="en-US" sz="2700" dirty="0" smtClean="0">
                <a:solidFill>
                  <a:srgbClr val="0000FF"/>
                </a:solidFill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</a:rPr>
              <a:t>lớp</a:t>
            </a:r>
            <a:r>
              <a:rPr lang="en-US" sz="2700" dirty="0" smtClean="0">
                <a:solidFill>
                  <a:srgbClr val="0000FF"/>
                </a:solidFill>
              </a:rPr>
              <a:t> 7C </a:t>
            </a:r>
            <a:r>
              <a:rPr lang="en-US" sz="2700" dirty="0" err="1" smtClean="0">
                <a:solidFill>
                  <a:srgbClr val="0000FF"/>
                </a:solidFill>
              </a:rPr>
              <a:t>không</a:t>
            </a:r>
            <a:r>
              <a:rPr lang="en-US" sz="2700" dirty="0" smtClean="0">
                <a:solidFill>
                  <a:srgbClr val="0000FF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-368730" y="3438168"/>
                <a:ext cx="6156402" cy="733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b="1" i="1" dirty="0" smtClean="0">
                  <a:solidFill>
                    <a:schemeClr val="accent4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8730" y="3438168"/>
                <a:ext cx="6156402" cy="733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-188262" y="4352824"/>
                <a:ext cx="2519335" cy="726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2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200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262" y="4352824"/>
                <a:ext cx="2519335" cy="726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98911" y="5285621"/>
            <a:ext cx="4817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Vì</a:t>
            </a:r>
            <a:r>
              <a:rPr lang="en-US" sz="2800" b="1" dirty="0" smtClean="0">
                <a:solidFill>
                  <a:schemeClr val="bg1"/>
                </a:solidFill>
              </a:rPr>
              <a:t> 8,1 &gt; 8,0 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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Lớp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7B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có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điểm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trung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bình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cao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hơn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lớp</a:t>
            </a:r>
            <a:r>
              <a:rPr lang="en-US" sz="28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7C.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2" grpId="0"/>
      <p:bldP spid="83" grpId="0"/>
      <p:bldP spid="86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369" y="1708220"/>
            <a:ext cx="5426110" cy="51497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40994" y="1710048"/>
            <a:ext cx="5235191" cy="51497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00869"/>
              </p:ext>
            </p:extLst>
          </p:nvPr>
        </p:nvGraphicFramePr>
        <p:xfrm>
          <a:off x="1936414" y="1898528"/>
          <a:ext cx="319951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05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86306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 = 40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71930" y="6206148"/>
                <a:ext cx="15420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930" y="6206148"/>
                <a:ext cx="15420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783" y="1838604"/>
            <a:ext cx="1097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chemeClr val="bg1"/>
                </a:solidFill>
              </a:rPr>
              <a:t>LỚP 7B</a:t>
            </a:r>
            <a:endParaRPr lang="en-US" sz="2200" b="1" u="sng" dirty="0">
              <a:solidFill>
                <a:schemeClr val="bg1"/>
              </a:solidFill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1105319" y="-32328"/>
            <a:ext cx="9656466" cy="172032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3840" y="299934"/>
            <a:ext cx="9400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0000FF"/>
                </a:solidFill>
              </a:rPr>
              <a:t>  </a:t>
            </a:r>
            <a:r>
              <a:rPr lang="en-US" sz="2200" dirty="0" err="1" smtClean="0">
                <a:solidFill>
                  <a:srgbClr val="0000FF"/>
                </a:solidFill>
              </a:rPr>
              <a:t>Nhà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trường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khen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cho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trung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kiểm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tra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môn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Toán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từ</a:t>
            </a:r>
            <a:r>
              <a:rPr lang="en-US" sz="2200" dirty="0">
                <a:solidFill>
                  <a:srgbClr val="0000FF"/>
                </a:solidFill>
              </a:rPr>
              <a:t> 8,0 </a:t>
            </a:r>
            <a:r>
              <a:rPr lang="en-US" sz="2200" dirty="0" err="1">
                <a:solidFill>
                  <a:srgbClr val="0000FF"/>
                </a:solidFill>
              </a:rPr>
              <a:t>trở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lên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và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không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học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sinh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dưới</a:t>
            </a:r>
            <a:r>
              <a:rPr lang="en-US" sz="2200" dirty="0">
                <a:solidFill>
                  <a:srgbClr val="0000FF"/>
                </a:solidFill>
              </a:rPr>
              <a:t> 5 </a:t>
            </a:r>
            <a:r>
              <a:rPr lang="en-US" sz="2200" dirty="0" err="1" smtClean="0">
                <a:solidFill>
                  <a:srgbClr val="0000FF"/>
                </a:solidFill>
              </a:rPr>
              <a:t>điểm</a:t>
            </a:r>
            <a:r>
              <a:rPr lang="en-US" sz="2200" dirty="0" smtClean="0">
                <a:solidFill>
                  <a:srgbClr val="0000FF"/>
                </a:solidFill>
              </a:rPr>
              <a:t>. </a:t>
            </a:r>
            <a:r>
              <a:rPr lang="en-US" sz="2200" dirty="0" err="1" smtClean="0">
                <a:solidFill>
                  <a:srgbClr val="0000FF"/>
                </a:solidFill>
              </a:rPr>
              <a:t>Trong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hai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7B </a:t>
            </a:r>
            <a:r>
              <a:rPr lang="en-US" sz="2200" dirty="0" err="1" smtClean="0">
                <a:solidFill>
                  <a:srgbClr val="0000FF"/>
                </a:solidFill>
              </a:rPr>
              <a:t>và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7C </a:t>
            </a:r>
            <a:r>
              <a:rPr lang="en-US" sz="2200" dirty="0" err="1" smtClean="0">
                <a:solidFill>
                  <a:srgbClr val="0000FF"/>
                </a:solidFill>
              </a:rPr>
              <a:t>thì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nào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được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khen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thưởng</a:t>
            </a:r>
            <a:r>
              <a:rPr lang="en-US" sz="2200" dirty="0" smtClean="0">
                <a:solidFill>
                  <a:srgbClr val="0000FF"/>
                </a:solidFill>
              </a:rPr>
              <a:t>? </a:t>
            </a:r>
            <a:r>
              <a:rPr lang="en-US" sz="2200" dirty="0" err="1" smtClean="0">
                <a:solidFill>
                  <a:srgbClr val="0000FF"/>
                </a:solidFill>
              </a:rPr>
              <a:t>Vì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sao</a:t>
            </a:r>
            <a:r>
              <a:rPr lang="en-US" sz="2200" dirty="0" smtClean="0">
                <a:solidFill>
                  <a:srgbClr val="0000FF"/>
                </a:solidFill>
              </a:rPr>
              <a:t>?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993" y="1840284"/>
            <a:ext cx="1097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chemeClr val="bg1"/>
                </a:solidFill>
              </a:rPr>
              <a:t>LỚP 7C</a:t>
            </a:r>
            <a:endParaRPr lang="en-US" sz="22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69600"/>
              </p:ext>
            </p:extLst>
          </p:nvPr>
        </p:nvGraphicFramePr>
        <p:xfrm>
          <a:off x="7893399" y="1858932"/>
          <a:ext cx="319951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05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86306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700" b="1" baseline="0" dirty="0" smtClean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7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700" b="1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700" b="1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499871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solidFill>
                            <a:schemeClr val="bg1"/>
                          </a:solidFill>
                        </a:rPr>
                        <a:t>N = 42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682533" y="6127436"/>
                <a:ext cx="15420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533" y="6127436"/>
                <a:ext cx="15420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9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1" grpId="0" animBg="1"/>
      <p:bldP spid="12" grpId="0"/>
      <p:bldP spid="15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/>
          <p:cNvSpPr/>
          <p:nvPr/>
        </p:nvSpPr>
        <p:spPr>
          <a:xfrm>
            <a:off x="1105319" y="-32328"/>
            <a:ext cx="9656466" cy="172032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3840" y="299934"/>
            <a:ext cx="9400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0000FF"/>
                </a:solidFill>
              </a:rPr>
              <a:t>  </a:t>
            </a:r>
            <a:r>
              <a:rPr lang="en-US" sz="2200" dirty="0" err="1" smtClean="0">
                <a:solidFill>
                  <a:srgbClr val="0000FF"/>
                </a:solidFill>
              </a:rPr>
              <a:t>Nhà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trường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khen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cho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trung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kiểm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tra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môn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Toán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từ</a:t>
            </a:r>
            <a:r>
              <a:rPr lang="en-US" sz="2200" dirty="0">
                <a:solidFill>
                  <a:srgbClr val="0000FF"/>
                </a:solidFill>
              </a:rPr>
              <a:t> 8,0 </a:t>
            </a:r>
            <a:r>
              <a:rPr lang="en-US" sz="2200" dirty="0" err="1">
                <a:solidFill>
                  <a:srgbClr val="0000FF"/>
                </a:solidFill>
              </a:rPr>
              <a:t>trở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lên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và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không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học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sinh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dưới</a:t>
            </a:r>
            <a:r>
              <a:rPr lang="en-US" sz="2200" dirty="0">
                <a:solidFill>
                  <a:srgbClr val="0000FF"/>
                </a:solidFill>
              </a:rPr>
              <a:t> 5 </a:t>
            </a:r>
            <a:r>
              <a:rPr lang="en-US" sz="2200" dirty="0" err="1" smtClean="0">
                <a:solidFill>
                  <a:srgbClr val="0000FF"/>
                </a:solidFill>
              </a:rPr>
              <a:t>điểm</a:t>
            </a:r>
            <a:r>
              <a:rPr lang="en-US" sz="2200" dirty="0" smtClean="0">
                <a:solidFill>
                  <a:srgbClr val="0000FF"/>
                </a:solidFill>
              </a:rPr>
              <a:t>. </a:t>
            </a:r>
            <a:r>
              <a:rPr lang="en-US" sz="2200" dirty="0" err="1" smtClean="0">
                <a:solidFill>
                  <a:srgbClr val="0000FF"/>
                </a:solidFill>
              </a:rPr>
              <a:t>Trong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hai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7B </a:t>
            </a:r>
            <a:r>
              <a:rPr lang="en-US" sz="2200" dirty="0" err="1" smtClean="0">
                <a:solidFill>
                  <a:srgbClr val="0000FF"/>
                </a:solidFill>
              </a:rPr>
              <a:t>và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7C </a:t>
            </a:r>
            <a:r>
              <a:rPr lang="en-US" sz="2200" dirty="0" err="1" smtClean="0">
                <a:solidFill>
                  <a:srgbClr val="0000FF"/>
                </a:solidFill>
              </a:rPr>
              <a:t>thì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lớp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nào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được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khen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thưởng</a:t>
            </a:r>
            <a:r>
              <a:rPr lang="en-US" sz="2200" dirty="0" smtClean="0">
                <a:solidFill>
                  <a:srgbClr val="0000FF"/>
                </a:solidFill>
              </a:rPr>
              <a:t>? </a:t>
            </a:r>
            <a:r>
              <a:rPr lang="en-US" sz="2200" dirty="0" err="1" smtClean="0">
                <a:solidFill>
                  <a:srgbClr val="0000FF"/>
                </a:solidFill>
              </a:rPr>
              <a:t>Vì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sao</a:t>
            </a:r>
            <a:r>
              <a:rPr lang="en-US" sz="2200" dirty="0" smtClean="0">
                <a:solidFill>
                  <a:srgbClr val="0000FF"/>
                </a:solidFill>
              </a:rPr>
              <a:t>?</a:t>
            </a:r>
            <a:endParaRPr lang="en-US" sz="2200" dirty="0">
              <a:solidFill>
                <a:srgbClr val="0000FF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61740" y="1710048"/>
            <a:ext cx="5464075" cy="5190943"/>
            <a:chOff x="492369" y="1697928"/>
            <a:chExt cx="5464075" cy="5190943"/>
          </a:xfrm>
        </p:grpSpPr>
        <p:sp>
          <p:nvSpPr>
            <p:cNvPr id="4" name="Rectangle 3"/>
            <p:cNvSpPr/>
            <p:nvPr/>
          </p:nvSpPr>
          <p:spPr>
            <a:xfrm>
              <a:off x="492369" y="1708220"/>
              <a:ext cx="5426110" cy="51497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571447" y="6427206"/>
                  <a:ext cx="134626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447" y="6427206"/>
                  <a:ext cx="1346266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2692409" y="1697928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 smtClean="0">
                  <a:solidFill>
                    <a:srgbClr val="0000FF"/>
                  </a:solidFill>
                </a:rPr>
                <a:t>LỚP 7B</a:t>
              </a:r>
              <a:endParaRPr lang="en-US" sz="2200" b="1" u="sng" dirty="0">
                <a:solidFill>
                  <a:srgbClr val="0000FF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948" y="2019699"/>
              <a:ext cx="4897496" cy="4458550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 flipV="1">
              <a:off x="1547446" y="5767754"/>
              <a:ext cx="1587640" cy="20097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547448" y="4662435"/>
              <a:ext cx="3245616" cy="2864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562520" y="2608701"/>
              <a:ext cx="2907129" cy="29033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557495" y="3494407"/>
              <a:ext cx="2232194" cy="12468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522332" y="3199511"/>
              <a:ext cx="2617589" cy="10939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2332" y="5485353"/>
              <a:ext cx="1970410" cy="5832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440994" y="1710048"/>
            <a:ext cx="5235191" cy="5149780"/>
            <a:chOff x="6440994" y="1710048"/>
            <a:chExt cx="5235191" cy="5149780"/>
          </a:xfrm>
        </p:grpSpPr>
        <p:sp>
          <p:nvSpPr>
            <p:cNvPr id="5" name="Rectangle 4"/>
            <p:cNvSpPr/>
            <p:nvPr/>
          </p:nvSpPr>
          <p:spPr>
            <a:xfrm>
              <a:off x="6440994" y="1710048"/>
              <a:ext cx="5235191" cy="51497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42714" y="1729756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 smtClean="0">
                  <a:solidFill>
                    <a:srgbClr val="0000FF"/>
                  </a:solidFill>
                </a:rPr>
                <a:t>LỚP 7C</a:t>
              </a:r>
              <a:endParaRPr lang="en-US" sz="2200" b="1" u="sng" dirty="0">
                <a:solidFill>
                  <a:srgbClr val="0000FF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539960" y="1790432"/>
              <a:ext cx="4864200" cy="5049876"/>
              <a:chOff x="6539960" y="1790432"/>
              <a:chExt cx="4864200" cy="50498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8682533" y="6378643"/>
                    <a:ext cx="134626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82533" y="6378643"/>
                    <a:ext cx="1346266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39960" y="1790432"/>
                <a:ext cx="4864200" cy="4646039"/>
              </a:xfrm>
              <a:prstGeom prst="rect">
                <a:avLst/>
              </a:prstGeom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7020449" y="2873705"/>
                <a:ext cx="2907129" cy="29033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7020449" y="4873787"/>
                <a:ext cx="3210929" cy="1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7000013" y="5697917"/>
                <a:ext cx="1587640" cy="20097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19519" y="4604843"/>
                <a:ext cx="1970410" cy="5832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7031736" y="3740112"/>
                <a:ext cx="2232194" cy="12468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7047264" y="2286729"/>
                <a:ext cx="2548912" cy="10940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93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8569" y="3407198"/>
            <a:ext cx="7186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– ĐẠI SỐ 7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1775" y="5297770"/>
            <a:ext cx="785984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THỊ THANH HUYỀN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QUÝ ĐÔN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QUẬN CẦU GIẤY</a:t>
            </a: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83474" y="-5"/>
            <a:ext cx="10998926" cy="2647411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1" y="511516"/>
            <a:ext cx="102412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       </a:t>
            </a:r>
            <a:r>
              <a:rPr lang="en-US" sz="2800" dirty="0" err="1" smtClean="0">
                <a:solidFill>
                  <a:srgbClr val="0000FF"/>
                </a:solidFill>
              </a:rPr>
              <a:t>Nhà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khen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thưởng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trung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bình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kiểm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môn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Toán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từ</a:t>
            </a:r>
            <a:r>
              <a:rPr lang="en-US" sz="2800" b="1" dirty="0">
                <a:solidFill>
                  <a:srgbClr val="FF0000"/>
                </a:solidFill>
              </a:rPr>
              <a:t> 8,0 </a:t>
            </a:r>
            <a:r>
              <a:rPr lang="en-US" sz="2800" b="1" dirty="0" err="1">
                <a:solidFill>
                  <a:srgbClr val="FF0000"/>
                </a:solidFill>
              </a:rPr>
              <a:t>trở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lên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sinh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dưới</a:t>
            </a:r>
            <a:r>
              <a:rPr lang="en-US" sz="2800" b="1" dirty="0">
                <a:solidFill>
                  <a:srgbClr val="FF0000"/>
                </a:solidFill>
              </a:rPr>
              <a:t> 5 </a:t>
            </a:r>
            <a:r>
              <a:rPr lang="en-US" sz="2800" b="1" dirty="0" err="1">
                <a:solidFill>
                  <a:srgbClr val="FF0000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  <a:r>
              <a:rPr lang="en-US" sz="2800" dirty="0" smtClean="0">
                <a:solidFill>
                  <a:srgbClr val="0000FF"/>
                </a:solidFill>
              </a:rPr>
              <a:t>       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hai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</a:rPr>
              <a:t> 7B </a:t>
            </a:r>
            <a:r>
              <a:rPr lang="en-US" sz="2800" dirty="0" err="1" smtClean="0">
                <a:solidFill>
                  <a:srgbClr val="0000FF"/>
                </a:solidFill>
              </a:rPr>
              <a:t>và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</a:rPr>
              <a:t> 7C </a:t>
            </a:r>
            <a:r>
              <a:rPr lang="en-US" sz="2800" dirty="0" err="1" smtClean="0">
                <a:solidFill>
                  <a:srgbClr val="0000FF"/>
                </a:solidFill>
              </a:rPr>
              <a:t>thì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nào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khen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thưởng</a:t>
            </a:r>
            <a:r>
              <a:rPr lang="en-US" sz="2800" dirty="0" smtClean="0">
                <a:solidFill>
                  <a:srgbClr val="0000FF"/>
                </a:solidFill>
              </a:rPr>
              <a:t>? </a:t>
            </a:r>
            <a:r>
              <a:rPr lang="en-US" sz="2800" dirty="0" err="1" smtClean="0">
                <a:solidFill>
                  <a:srgbClr val="0000FF"/>
                </a:solidFill>
              </a:rPr>
              <a:t>Vì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sao</a:t>
            </a:r>
            <a:r>
              <a:rPr lang="en-US" sz="2800" dirty="0" smtClean="0">
                <a:solidFill>
                  <a:srgbClr val="0000FF"/>
                </a:solidFill>
              </a:rPr>
              <a:t>?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1585" y="3260750"/>
            <a:ext cx="4667794" cy="18076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261258" y="3474723"/>
            <a:ext cx="4554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</a:rPr>
              <a:t> 7B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8,1 &gt; 8,0.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1 HS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dưới</a:t>
            </a:r>
            <a:r>
              <a:rPr lang="en-US" sz="2800" dirty="0" smtClean="0">
                <a:solidFill>
                  <a:srgbClr val="0000FF"/>
                </a:solidFill>
              </a:rPr>
              <a:t> 5. 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24" name="Curved Connector 23"/>
          <p:cNvCxnSpPr>
            <a:endCxn id="47" idx="0"/>
          </p:cNvCxnSpPr>
          <p:nvPr/>
        </p:nvCxnSpPr>
        <p:spPr>
          <a:xfrm>
            <a:off x="6217922" y="2324583"/>
            <a:ext cx="3276605" cy="1079858"/>
          </a:xfrm>
          <a:prstGeom prst="curvedConnector2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0800000" flipV="1">
            <a:off x="2538548" y="2346052"/>
            <a:ext cx="3021882" cy="927458"/>
          </a:xfrm>
          <a:prstGeom prst="curvedConnector2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own Arrow 40"/>
          <p:cNvSpPr/>
          <p:nvPr/>
        </p:nvSpPr>
        <p:spPr>
          <a:xfrm>
            <a:off x="2164083" y="5069639"/>
            <a:ext cx="296091" cy="4354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91586" y="5505068"/>
            <a:ext cx="4484912" cy="10929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230770" y="5739940"/>
            <a:ext cx="432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FF"/>
                </a:solidFill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được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khen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thưởng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019109" y="3404441"/>
            <a:ext cx="4950836" cy="18076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flipH="1">
            <a:off x="7019109" y="3540033"/>
            <a:ext cx="5007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</a:rPr>
              <a:t> 7C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8,0.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HS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dưới</a:t>
            </a:r>
            <a:r>
              <a:rPr lang="en-US" sz="2800" dirty="0" smtClean="0">
                <a:solidFill>
                  <a:srgbClr val="0000FF"/>
                </a:solidFill>
              </a:rPr>
              <a:t> 5.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9370445" y="5222039"/>
            <a:ext cx="296091" cy="4354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9109" y="5657468"/>
            <a:ext cx="4950836" cy="8130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flipH="1">
            <a:off x="7698397" y="5726875"/>
            <a:ext cx="362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FF"/>
                </a:solidFill>
              </a:rPr>
              <a:t>Được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khen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thưởng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6" grpId="0" animBg="1"/>
      <p:bldP spid="17" grpId="0"/>
      <p:bldP spid="41" grpId="0" animBg="1"/>
      <p:bldP spid="43" grpId="0" animBg="1"/>
      <p:bldP spid="44" grpId="0"/>
      <p:bldP spid="47" grpId="0" animBg="1"/>
      <p:bldP spid="48" grpId="0"/>
      <p:bldP spid="51" grpId="0" animBg="1"/>
      <p:bldP spid="52" grpId="0" animBg="1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25" y="290470"/>
            <a:ext cx="41184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HƯỚNG DẪN VỀ NHÀ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77314"/>
            <a:ext cx="11716871" cy="382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Thu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tần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19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(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382" y="4878611"/>
            <a:ext cx="12043955" cy="1232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Sưu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tầm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7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0933" y="2641516"/>
            <a:ext cx="92101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4"/>
                </a:solidFill>
              </a:rPr>
              <a:t>TRÂN TRỌNG CẢM ƠN!</a:t>
            </a:r>
            <a:endParaRPr lang="en-US" sz="72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3986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KIẾN THỨC CẦN NHỚ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58080" y="2854960"/>
            <a:ext cx="2651760" cy="10363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THỐNG KÊ</a:t>
            </a:r>
            <a:endParaRPr lang="en-US" sz="40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236936" y="2338329"/>
            <a:ext cx="2540" cy="5166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51780" y="1658373"/>
            <a:ext cx="1859280" cy="67995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Biểu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đồ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1000" y="787515"/>
            <a:ext cx="1249680" cy="56896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Cách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vẽ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49770" y="790418"/>
            <a:ext cx="1320800" cy="61464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Ý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Straight Connector 18"/>
          <p:cNvCxnSpPr>
            <a:stCxn id="11" idx="0"/>
            <a:endCxn id="16" idx="2"/>
          </p:cNvCxnSpPr>
          <p:nvPr/>
        </p:nvCxnSpPr>
        <p:spPr>
          <a:xfrm flipH="1" flipV="1">
            <a:off x="4815840" y="1356475"/>
            <a:ext cx="1465580" cy="30189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0"/>
            <a:endCxn id="17" idx="2"/>
          </p:cNvCxnSpPr>
          <p:nvPr/>
        </p:nvCxnSpPr>
        <p:spPr>
          <a:xfrm flipV="1">
            <a:off x="6281420" y="1405060"/>
            <a:ext cx="1428750" cy="25331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571949" y="1531716"/>
            <a:ext cx="2973977" cy="1676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Thu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thập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liệu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thống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kê</a:t>
            </a:r>
            <a:endParaRPr lang="en-US" sz="2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8653229" y="3946973"/>
            <a:ext cx="3145246" cy="161039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Lập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bảng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liệu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thống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kê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ban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đầu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12587" y="4396377"/>
            <a:ext cx="1976483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Lập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bảng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“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tần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”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83109" y="5730240"/>
            <a:ext cx="2596067" cy="8128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giá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trị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khác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nhau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của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dấu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hiệu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51039" y="5730240"/>
            <a:ext cx="2415178" cy="8128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Tần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tương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ứng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1976200" y="1833993"/>
            <a:ext cx="1920240" cy="10885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Mốt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của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dấu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hiệu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2712720" y="4175760"/>
            <a:ext cx="2227580" cy="111110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trung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bình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cộng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9818" y="3523306"/>
            <a:ext cx="2029628" cy="62052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Công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thức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tính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02498" y="5902960"/>
            <a:ext cx="1564640" cy="64008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Ý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545238" y="2420984"/>
            <a:ext cx="1026711" cy="4949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25" idx="1"/>
          </p:cNvCxnSpPr>
          <p:nvPr/>
        </p:nvCxnSpPr>
        <p:spPr>
          <a:xfrm>
            <a:off x="7609840" y="3770811"/>
            <a:ext cx="1504000" cy="41199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93519" y="3891280"/>
            <a:ext cx="2540" cy="50509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3" idx="7"/>
          </p:cNvCxnSpPr>
          <p:nvPr/>
        </p:nvCxnSpPr>
        <p:spPr>
          <a:xfrm flipH="1">
            <a:off x="4614078" y="3889751"/>
            <a:ext cx="447128" cy="44872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876940" y="2410652"/>
            <a:ext cx="1105140" cy="50526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9" idx="0"/>
          </p:cNvCxnSpPr>
          <p:nvPr/>
        </p:nvCxnSpPr>
        <p:spPr>
          <a:xfrm flipH="1">
            <a:off x="5181143" y="5310777"/>
            <a:ext cx="1168306" cy="4194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0" idx="0"/>
          </p:cNvCxnSpPr>
          <p:nvPr/>
        </p:nvCxnSpPr>
        <p:spPr>
          <a:xfrm>
            <a:off x="6349449" y="5310777"/>
            <a:ext cx="1909179" cy="4194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3" idx="1"/>
            <a:endCxn id="34" idx="3"/>
          </p:cNvCxnSpPr>
          <p:nvPr/>
        </p:nvCxnSpPr>
        <p:spPr>
          <a:xfrm flipH="1" flipV="1">
            <a:off x="2409446" y="3833567"/>
            <a:ext cx="629496" cy="50491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318469" y="5124149"/>
            <a:ext cx="788502" cy="77881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3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" grpId="0" animBg="1"/>
      <p:bldP spid="11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1.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thích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nhất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7A,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trưởng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thu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gì</a:t>
            </a:r>
            <a:r>
              <a:rPr lang="en-US" sz="2800" dirty="0" smtClean="0">
                <a:solidFill>
                  <a:schemeClr val="bg1"/>
                </a:solidFill>
              </a:rPr>
              <a:t>? 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7A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tất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thích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nhất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70777"/>
              </p:ext>
            </p:extLst>
          </p:nvPr>
        </p:nvGraphicFramePr>
        <p:xfrm>
          <a:off x="206186" y="2118161"/>
          <a:ext cx="1180652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37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0517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74645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Giá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trị</a:t>
                      </a:r>
                      <a:r>
                        <a:rPr lang="en-US" sz="2800" b="0" baseline="0" dirty="0" smtClean="0"/>
                        <a:t> (x)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Văn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Toán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Tiếng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Anh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Vật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lý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Sinh</a:t>
                      </a:r>
                      <a:r>
                        <a:rPr lang="en-US" sz="2800" b="0" dirty="0" smtClean="0"/>
                        <a:t> </a:t>
                      </a:r>
                      <a:r>
                        <a:rPr lang="en-US" sz="2800" b="0" dirty="0" err="1" smtClean="0"/>
                        <a:t>học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Lịch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sử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Địa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lý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1.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học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yêu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thích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nhất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của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các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lớp</a:t>
            </a:r>
            <a:r>
              <a:rPr lang="en-US" sz="2800" b="1" dirty="0" smtClean="0">
                <a:solidFill>
                  <a:srgbClr val="FFC000"/>
                </a:solidFill>
              </a:rPr>
              <a:t> 7A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trưởng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thu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gì</a:t>
            </a:r>
            <a:r>
              <a:rPr lang="en-US" sz="2800" dirty="0" smtClean="0">
                <a:solidFill>
                  <a:schemeClr val="bg1"/>
                </a:solidFill>
              </a:rPr>
              <a:t>? 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7A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tất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thích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nhất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75878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6613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8549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Giá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trị</a:t>
                      </a:r>
                      <a:r>
                        <a:rPr lang="en-US" sz="2600" b="0" baseline="0" dirty="0" smtClean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Tiếng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Vật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Sinh</a:t>
                      </a:r>
                      <a:r>
                        <a:rPr lang="en-US" sz="2600" b="0" dirty="0" smtClean="0"/>
                        <a:t> </a:t>
                      </a:r>
                      <a:r>
                        <a:rPr lang="en-US" sz="2600" b="0" dirty="0" err="1" smtClean="0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Lịch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Địa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66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1.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học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yêu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thích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nhất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của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các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lớp</a:t>
            </a:r>
            <a:r>
              <a:rPr lang="en-US" sz="2800" b="1" dirty="0" smtClean="0">
                <a:solidFill>
                  <a:srgbClr val="FFC000"/>
                </a:solidFill>
              </a:rPr>
              <a:t> 7A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trưởng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thu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86016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318390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33240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Giá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trị</a:t>
                      </a:r>
                      <a:r>
                        <a:rPr lang="en-US" sz="2600" b="0" baseline="0" dirty="0" smtClean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Tiếng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Vật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Sinh</a:t>
                      </a:r>
                      <a:r>
                        <a:rPr lang="en-US" sz="2600" b="0" dirty="0" smtClean="0"/>
                        <a:t> </a:t>
                      </a:r>
                      <a:r>
                        <a:rPr lang="en-US" sz="2600" b="0" dirty="0" err="1" smtClean="0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Lịch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Địa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a)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7A.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5233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1.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học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yêu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thích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nhất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của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các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lớp</a:t>
            </a:r>
            <a:r>
              <a:rPr lang="en-US" sz="2800" b="1" dirty="0" smtClean="0">
                <a:solidFill>
                  <a:srgbClr val="FFC000"/>
                </a:solidFill>
              </a:rPr>
              <a:t> 7A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trưởng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thu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882208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318390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33240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Giá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trị</a:t>
                      </a:r>
                      <a:r>
                        <a:rPr lang="en-US" sz="2600" b="0" baseline="0" dirty="0" smtClean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Tiếng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Vật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Sinh</a:t>
                      </a:r>
                      <a:r>
                        <a:rPr lang="en-US" sz="2600" b="0" dirty="0" smtClean="0"/>
                        <a:t> </a:t>
                      </a:r>
                      <a:r>
                        <a:rPr lang="en-US" sz="2600" b="0" dirty="0" err="1" smtClean="0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Lịch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Địa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8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6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a)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7A.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698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5+8+6+4+4+1+2 = 30 (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).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03" y="4502323"/>
            <a:ext cx="719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885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1.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môn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học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yêu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thích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nhất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của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các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lớp</a:t>
            </a:r>
            <a:r>
              <a:rPr lang="en-US" sz="2800" b="1" dirty="0" smtClean="0">
                <a:solidFill>
                  <a:srgbClr val="FFC000"/>
                </a:solidFill>
              </a:rPr>
              <a:t> 7A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trưởng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thu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22182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6613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8549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Giá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trị</a:t>
                      </a:r>
                      <a:r>
                        <a:rPr lang="en-US" sz="2600" b="0" baseline="0" dirty="0" smtClean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</a:rPr>
                        <a:t>Toán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Tiếng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Vật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Sinh</a:t>
                      </a:r>
                      <a:r>
                        <a:rPr lang="en-US" sz="2600" b="0" dirty="0" smtClean="0"/>
                        <a:t> </a:t>
                      </a:r>
                      <a:r>
                        <a:rPr lang="en-US" sz="2600" b="0" dirty="0" err="1" smtClean="0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Lịch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Địa</a:t>
                      </a:r>
                      <a:r>
                        <a:rPr lang="en-US" sz="2600" b="0" baseline="0" dirty="0" smtClean="0"/>
                        <a:t> </a:t>
                      </a:r>
                      <a:r>
                        <a:rPr lang="en-US" sz="2600" b="0" baseline="0" dirty="0" err="1" smtClean="0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6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en-US" sz="2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a) </a:t>
            </a:r>
            <a:r>
              <a:rPr lang="en-US" sz="2800" dirty="0" err="1" smtClean="0">
                <a:solidFill>
                  <a:schemeClr val="bg1"/>
                </a:solidFill>
              </a:rPr>
              <a:t>Dấu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7A.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698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5+8+6+4+4+1+2 = 30 (</a:t>
            </a:r>
            <a:r>
              <a:rPr lang="en-US" sz="2800" b="1" dirty="0" err="1" smtClean="0">
                <a:solidFill>
                  <a:srgbClr val="FFC000"/>
                </a:solidFill>
              </a:rPr>
              <a:t>bạn</a:t>
            </a:r>
            <a:r>
              <a:rPr lang="en-US" sz="2800" b="1" dirty="0" smtClean="0">
                <a:solidFill>
                  <a:srgbClr val="FFC000"/>
                </a:solidFill>
              </a:rPr>
              <a:t>).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03" y="4502323"/>
            <a:ext cx="67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Toán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nhất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35" y="122724"/>
            <a:ext cx="118782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</a:rPr>
              <a:t> 2.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môn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Toán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lớp</a:t>
            </a:r>
            <a:r>
              <a:rPr lang="en-US" sz="2800" dirty="0" smtClean="0">
                <a:solidFill>
                  <a:schemeClr val="bg1"/>
                </a:solidFill>
              </a:rPr>
              <a:t> 7B </a:t>
            </a:r>
            <a:r>
              <a:rPr 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bảng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gì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giá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khác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nhiêu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Lập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“</a:t>
            </a:r>
            <a:r>
              <a:rPr lang="en-US" sz="2800" dirty="0" err="1">
                <a:solidFill>
                  <a:schemeClr val="bg1"/>
                </a:solidFill>
              </a:rPr>
              <a:t>tần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”.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Tính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cộng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làm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tròn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đến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chữ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phân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thứ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).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Tìm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mốt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Vẽ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đoạn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thẳng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rút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nhận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xét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28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5559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9072" y="87800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2221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53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84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215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3877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5467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209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228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559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3389072" y="132555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221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553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58884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215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83877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5467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92209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17228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>
          <a:xfrm>
            <a:off x="25559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89072" y="1771073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42221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50553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884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67215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77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5467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35" name="Rectangle 34"/>
          <p:cNvSpPr/>
          <p:nvPr/>
        </p:nvSpPr>
        <p:spPr>
          <a:xfrm>
            <a:off x="92209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7228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559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89072" y="221709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9" name="Rectangle 38"/>
          <p:cNvSpPr/>
          <p:nvPr/>
        </p:nvSpPr>
        <p:spPr>
          <a:xfrm>
            <a:off x="42221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50553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58884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67215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43" name="Rectangle 42"/>
          <p:cNvSpPr/>
          <p:nvPr/>
        </p:nvSpPr>
        <p:spPr>
          <a:xfrm>
            <a:off x="83877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44" name="Rectangle 43"/>
          <p:cNvSpPr/>
          <p:nvPr/>
        </p:nvSpPr>
        <p:spPr>
          <a:xfrm>
            <a:off x="755467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92209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10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1893</Words>
  <Application>Microsoft Office PowerPoint</Application>
  <PresentationFormat>Widescreen</PresentationFormat>
  <Paragraphs>642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180</cp:revision>
  <cp:lastPrinted>2020-03-17T05:52:24Z</cp:lastPrinted>
  <dcterms:created xsi:type="dcterms:W3CDTF">2020-03-11T10:08:33Z</dcterms:created>
  <dcterms:modified xsi:type="dcterms:W3CDTF">2020-03-18T08:17:06Z</dcterms:modified>
</cp:coreProperties>
</file>